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3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75" d="100"/>
          <a:sy n="75" d="100"/>
        </p:scale>
        <p:origin x="-72" y="1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802674"/>
            <a:ext cx="9870096" cy="3383280"/>
          </a:xfrm>
        </p:spPr>
        <p:txBody>
          <a:bodyPr/>
          <a:lstStyle/>
          <a:p>
            <a:r>
              <a:rPr lang="fr-FR" dirty="0" smtClean="0">
                <a:latin typeface="Constantia" pitchFamily="18" charset="0"/>
              </a:rPr>
              <a:t>Association québécoise pour l’avancement des Nations Unies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2593" y="5656216"/>
            <a:ext cx="8818019" cy="992777"/>
          </a:xfrm>
        </p:spPr>
        <p:txBody>
          <a:bodyPr/>
          <a:lstStyle/>
          <a:p>
            <a:pPr algn="ctr"/>
            <a:r>
              <a:rPr lang="fr-FR" b="1" dirty="0" smtClean="0">
                <a:latin typeface="Constantia" pitchFamily="18" charset="0"/>
              </a:rPr>
              <a:t>Promotion - Avril 2017</a:t>
            </a:r>
          </a:p>
          <a:p>
            <a:pPr algn="ctr"/>
            <a:endParaRPr lang="en-US" dirty="0"/>
          </a:p>
        </p:txBody>
      </p:sp>
      <p:pic>
        <p:nvPicPr>
          <p:cNvPr id="4" name="Picture 2" descr="2004-09-01 14;24;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078" y="914400"/>
            <a:ext cx="1357290" cy="129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15706"/>
          </a:xfrm>
        </p:spPr>
        <p:txBody>
          <a:bodyPr/>
          <a:lstStyle/>
          <a:p>
            <a:r>
              <a:rPr lang="fr-FR" dirty="0" smtClean="0"/>
              <a:t>Organigramme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890" t="22274" r="23073" b="26814"/>
          <a:stretch>
            <a:fillRect/>
          </a:stretch>
        </p:blipFill>
        <p:spPr bwMode="auto">
          <a:xfrm>
            <a:off x="1" y="1750423"/>
            <a:ext cx="11991702" cy="510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9531"/>
          </a:xfrm>
        </p:spPr>
        <p:txBody>
          <a:bodyPr/>
          <a:lstStyle/>
          <a:p>
            <a:r>
              <a:rPr lang="fr-FR" dirty="0" smtClean="0"/>
              <a:t>Assemblée générale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35480"/>
            <a:ext cx="11212286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400" dirty="0" smtClean="0"/>
              <a:t>Elle est composée de tous les membres.</a:t>
            </a:r>
          </a:p>
          <a:p>
            <a:pPr>
              <a:buNone/>
            </a:pPr>
            <a:r>
              <a:rPr lang="fr-FR" sz="2800" dirty="0" smtClean="0"/>
              <a:t>Compétences </a:t>
            </a:r>
          </a:p>
          <a:p>
            <a:pPr lvl="1"/>
            <a:r>
              <a:rPr lang="fr-CA" dirty="0" smtClean="0"/>
              <a:t>Adopte les procès-verbaux de ses séances</a:t>
            </a:r>
          </a:p>
          <a:p>
            <a:pPr lvl="1"/>
            <a:r>
              <a:rPr lang="fr-CA" dirty="0" smtClean="0"/>
              <a:t>Dispose de toutes les propositions qui lui sont soumises;</a:t>
            </a:r>
          </a:p>
          <a:p>
            <a:pPr lvl="1"/>
            <a:r>
              <a:rPr lang="fr-CA" dirty="0" smtClean="0"/>
              <a:t>Élit les membres du conseil;</a:t>
            </a:r>
          </a:p>
          <a:p>
            <a:pPr lvl="1"/>
            <a:r>
              <a:rPr lang="fr-CA" dirty="0" smtClean="0"/>
              <a:t>Approuve les règlements;</a:t>
            </a:r>
          </a:p>
          <a:p>
            <a:pPr lvl="1"/>
            <a:r>
              <a:rPr lang="fr-CA" dirty="0" smtClean="0"/>
              <a:t>Prend connaissance des rapports des vérificateurs;</a:t>
            </a:r>
          </a:p>
          <a:p>
            <a:pPr lvl="1"/>
            <a:r>
              <a:rPr lang="fr-CA" dirty="0" smtClean="0"/>
              <a:t>Accepte le rapport de la trésorerie;</a:t>
            </a:r>
          </a:p>
          <a:p>
            <a:pPr lvl="1"/>
            <a:r>
              <a:rPr lang="fr-CA" dirty="0" smtClean="0"/>
              <a:t>Désigne les vérificateurs ;</a:t>
            </a:r>
          </a:p>
          <a:p>
            <a:pPr lvl="1"/>
            <a:r>
              <a:rPr lang="fr-CA" dirty="0" smtClean="0"/>
              <a:t>Décide de la procédure dans tous les cas non prévus dans les règlements ou dans le code Morin;</a:t>
            </a:r>
          </a:p>
          <a:p>
            <a:pPr lvl="1"/>
            <a:r>
              <a:rPr lang="fr-CA" dirty="0" smtClean="0"/>
              <a:t>Adopte la planification stratégique et le plan d’organisation;</a:t>
            </a:r>
          </a:p>
          <a:p>
            <a:pPr lvl="1"/>
            <a:r>
              <a:rPr lang="fr-CA" dirty="0" smtClean="0"/>
              <a:t>Forme les comités et dispose de leurs rapports.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83326"/>
            <a:ext cx="10972800" cy="1031965"/>
          </a:xfrm>
        </p:spPr>
        <p:txBody>
          <a:bodyPr/>
          <a:lstStyle/>
          <a:p>
            <a:r>
              <a:rPr lang="fr-FR" dirty="0" smtClean="0"/>
              <a:t>Conseil d’administration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693920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Composition: P</a:t>
            </a:r>
            <a:r>
              <a:rPr lang="fr-CA" dirty="0" smtClean="0"/>
              <a:t>résident(e), vice-président(e), secrétaire, trésorier(e), </a:t>
            </a:r>
          </a:p>
          <a:p>
            <a:pPr algn="ctr">
              <a:buNone/>
            </a:pPr>
            <a:r>
              <a:rPr lang="fr-CA" dirty="0" smtClean="0"/>
              <a:t>3 directeurs (</a:t>
            </a:r>
            <a:r>
              <a:rPr lang="fr-CA" dirty="0" err="1" smtClean="0"/>
              <a:t>trices</a:t>
            </a:r>
            <a:r>
              <a:rPr lang="fr-CA" dirty="0" smtClean="0"/>
              <a:t>)</a:t>
            </a:r>
          </a:p>
          <a:p>
            <a:pPr algn="ctr">
              <a:buNone/>
            </a:pPr>
            <a:endParaRPr lang="fr-CA" dirty="0" smtClean="0"/>
          </a:p>
          <a:p>
            <a:pPr lvl="1"/>
            <a:r>
              <a:rPr lang="fr-CA" dirty="0" smtClean="0"/>
              <a:t>Former les comités, inviter les responsables des comités de façon régulière au conseil d’administration et disposer de leurs rapports;</a:t>
            </a:r>
          </a:p>
          <a:p>
            <a:pPr lvl="1"/>
            <a:r>
              <a:rPr lang="fr-CA" dirty="0" smtClean="0"/>
              <a:t>Accomplir tous les actes légaux qui ne sont pas de la juridiction exclusive de l’assemblée;</a:t>
            </a:r>
          </a:p>
          <a:p>
            <a:pPr lvl="1"/>
            <a:r>
              <a:rPr lang="fr-CA" dirty="0" smtClean="0"/>
              <a:t>S’assurer que les membres adhèrent au mandat, à la mission, aux orientations et au code d’éthique de l’AQANU, et qu’ils remplissent leurs responsabilités.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96390"/>
            <a:ext cx="10972800" cy="1136468"/>
          </a:xfrm>
        </p:spPr>
        <p:txBody>
          <a:bodyPr/>
          <a:lstStyle/>
          <a:p>
            <a:r>
              <a:rPr lang="fr-FR" dirty="0" smtClean="0"/>
              <a:t>Comités régionaux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CA" sz="2800" b="1" dirty="0" smtClean="0"/>
              <a:t>Composition</a:t>
            </a:r>
            <a:r>
              <a:rPr lang="fr-CA" sz="2800" dirty="0" smtClean="0"/>
              <a:t> : Au moins sept personnes élues par les membres de l’AQANU de la région.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CA" sz="2800" b="1" dirty="0" smtClean="0"/>
              <a:t>Mandat</a:t>
            </a:r>
            <a:r>
              <a:rPr lang="fr-CA" sz="2800" dirty="0" smtClean="0"/>
              <a:t> : Actualiser le mandat et la mission de l’AQANU dans leur région respective.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fr-CA" sz="2800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800" dirty="0" smtClean="0"/>
              <a:t>4 régions: </a:t>
            </a:r>
            <a:r>
              <a:rPr lang="fr-FR" sz="2800" b="1" dirty="0" smtClean="0"/>
              <a:t>Bois-Francs, Granby et région, Montréal, Outaouais</a:t>
            </a:r>
            <a:r>
              <a:rPr lang="fr-FR" sz="2800" dirty="0" smtClean="0"/>
              <a:t>.</a:t>
            </a:r>
            <a:endParaRPr lang="fr-CA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44138"/>
            <a:ext cx="10972800" cy="1240972"/>
          </a:xfrm>
        </p:spPr>
        <p:txBody>
          <a:bodyPr/>
          <a:lstStyle/>
          <a:p>
            <a:r>
              <a:rPr lang="fr-FR" dirty="0" smtClean="0"/>
              <a:t>Responsabilités du membre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70045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>
                <a:solidFill>
                  <a:schemeClr val="accent1"/>
                </a:solidFill>
              </a:rPr>
              <a:t>Adhérer</a:t>
            </a:r>
            <a:r>
              <a:rPr lang="fr-CA" sz="2800" dirty="0" smtClean="0"/>
              <a:t> au mandat et aux orientations;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>
                <a:solidFill>
                  <a:schemeClr val="accent1"/>
                </a:solidFill>
              </a:rPr>
              <a:t>Respecter</a:t>
            </a:r>
            <a:r>
              <a:rPr lang="fr-CA" sz="2800" dirty="0" smtClean="0"/>
              <a:t> les règles de fonctionnement;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>
                <a:solidFill>
                  <a:schemeClr val="accent1"/>
                </a:solidFill>
              </a:rPr>
              <a:t>Servir</a:t>
            </a:r>
            <a:r>
              <a:rPr lang="fr-CA" sz="2800" dirty="0" smtClean="0"/>
              <a:t> la cause du développement international et le bien commun;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Se préparer aux réunions, être présent et ponctuel; </a:t>
            </a:r>
            <a:r>
              <a:rPr lang="fr-CA" sz="2800" dirty="0" smtClean="0">
                <a:solidFill>
                  <a:schemeClr val="accent1"/>
                </a:solidFill>
              </a:rPr>
              <a:t>participer </a:t>
            </a:r>
            <a:r>
              <a:rPr lang="fr-CA" sz="2800" dirty="0" smtClean="0"/>
              <a:t>activement;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Travailler dans un mode de </a:t>
            </a:r>
            <a:r>
              <a:rPr lang="fr-CA" sz="2800" dirty="0" smtClean="0">
                <a:solidFill>
                  <a:schemeClr val="accent1"/>
                </a:solidFill>
              </a:rPr>
              <a:t>collaboration</a:t>
            </a:r>
            <a:r>
              <a:rPr lang="fr-CA" sz="2800" dirty="0" smtClean="0"/>
              <a:t>, d’entraide et de résolution de problèmes; 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Avec humilité, </a:t>
            </a:r>
            <a:r>
              <a:rPr lang="fr-CA" sz="2800" dirty="0" smtClean="0">
                <a:solidFill>
                  <a:schemeClr val="accent1"/>
                </a:solidFill>
              </a:rPr>
              <a:t>reconnaître</a:t>
            </a:r>
            <a:r>
              <a:rPr lang="fr-CA" sz="2800" dirty="0" smtClean="0"/>
              <a:t> ses réalisations et celles des autres;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Rendre compte avec </a:t>
            </a:r>
            <a:r>
              <a:rPr lang="fr-CA" sz="2800" dirty="0" smtClean="0">
                <a:solidFill>
                  <a:schemeClr val="accent1"/>
                </a:solidFill>
              </a:rPr>
              <a:t>transparence </a:t>
            </a:r>
            <a:r>
              <a:rPr lang="fr-CA" sz="2800" dirty="0" smtClean="0"/>
              <a:t>de l’utilisation des sommes reçues.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48640"/>
            <a:ext cx="10972800" cy="1084217"/>
          </a:xfrm>
        </p:spPr>
        <p:txBody>
          <a:bodyPr/>
          <a:lstStyle/>
          <a:p>
            <a:r>
              <a:rPr lang="fr-FR" dirty="0" smtClean="0"/>
              <a:t>Activités de cueillette de fonds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2259873"/>
            <a:ext cx="10972800" cy="4402183"/>
          </a:xfrm>
        </p:spPr>
        <p:txBody>
          <a:bodyPr/>
          <a:lstStyle/>
          <a:p>
            <a:r>
              <a:rPr lang="fr-FR" sz="2800" dirty="0" smtClean="0"/>
              <a:t>Club des 100</a:t>
            </a:r>
          </a:p>
          <a:p>
            <a:r>
              <a:rPr lang="fr-FR" sz="2800" dirty="0" smtClean="0"/>
              <a:t>Repas-bénéfice</a:t>
            </a:r>
          </a:p>
          <a:p>
            <a:r>
              <a:rPr lang="fr-FR" sz="2800" dirty="0" smtClean="0"/>
              <a:t>Tournoi de quilles</a:t>
            </a:r>
          </a:p>
          <a:p>
            <a:r>
              <a:rPr lang="fr-FR" sz="2800" dirty="0" smtClean="0"/>
              <a:t>Soutien à la scolarisation (parrainage)</a:t>
            </a:r>
          </a:p>
          <a:p>
            <a:r>
              <a:rPr lang="fr-FR" sz="2800" dirty="0" smtClean="0"/>
              <a:t>Vente de café et autres produits</a:t>
            </a:r>
          </a:p>
          <a:p>
            <a:r>
              <a:rPr lang="fr-FR" sz="2800" dirty="0" smtClean="0"/>
              <a:t>Don d’organismes partenaires</a:t>
            </a:r>
          </a:p>
          <a:p>
            <a:r>
              <a:rPr lang="fr-FR" sz="2800" dirty="0" smtClean="0"/>
              <a:t>Autres.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Lieux et partenaires des projets</a:t>
            </a:r>
            <a:br>
              <a:rPr lang="fr-FR" dirty="0" smtClean="0"/>
            </a:br>
            <a:r>
              <a:rPr lang="fr-FR" dirty="0" smtClean="0"/>
              <a:t>par comité régional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Bois-Francs: Région de Pilate, PAP (Foyer Sacré-Cœur)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800" dirty="0" smtClean="0"/>
              <a:t>	Partenaires en Haïti: Consortium, CADRI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800" dirty="0" smtClean="0"/>
              <a:t>	Projets: Renforcement école professionnelle (cuisine, bibliothèque); banques communautaires; alphabétisation; soutien à la scolarisation; dons au Foyer Sacré-Cœur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Granby et région: </a:t>
            </a:r>
            <a:r>
              <a:rPr lang="fr-CA" sz="2800" dirty="0" smtClean="0"/>
              <a:t>Plateforme nationale des producteurs de café d’Haïti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CA" sz="2800" dirty="0" smtClean="0"/>
              <a:t>	Partenaire: </a:t>
            </a:r>
            <a:r>
              <a:rPr lang="fr-CA" sz="2800" dirty="0" err="1" smtClean="0"/>
              <a:t>Noula</a:t>
            </a:r>
            <a:r>
              <a:rPr lang="fr-CA" sz="2800" dirty="0" smtClean="0"/>
              <a:t>.</a:t>
            </a:r>
            <a:endParaRPr lang="fr-FR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20700"/>
            <a:ext cx="10972800" cy="1066800"/>
          </a:xfrm>
        </p:spPr>
        <p:txBody>
          <a:bodyPr/>
          <a:lstStyle/>
          <a:p>
            <a:r>
              <a:rPr lang="fr-FR" dirty="0" smtClean="0"/>
              <a:t>Partenaires au Canada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Union des producteurs agricoles – Développement international;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Ontario English </a:t>
            </a:r>
            <a:r>
              <a:rPr lang="fr-CA" sz="2800" dirty="0" err="1" smtClean="0"/>
              <a:t>Catholic</a:t>
            </a:r>
            <a:r>
              <a:rPr lang="fr-CA" sz="2800" dirty="0" smtClean="0"/>
              <a:t> </a:t>
            </a:r>
            <a:r>
              <a:rPr lang="fr-CA" sz="2800" dirty="0" err="1" smtClean="0"/>
              <a:t>Teachers</a:t>
            </a:r>
            <a:r>
              <a:rPr lang="fr-CA" sz="2800" dirty="0" smtClean="0"/>
              <a:t> Association;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err="1" smtClean="0"/>
              <a:t>Friends</a:t>
            </a:r>
            <a:r>
              <a:rPr lang="fr-CA" sz="2800" dirty="0" smtClean="0"/>
              <a:t> of Mark </a:t>
            </a:r>
            <a:r>
              <a:rPr lang="fr-CA" sz="2800" dirty="0" err="1" smtClean="0"/>
              <a:t>Gallagher</a:t>
            </a:r>
            <a:r>
              <a:rPr lang="fr-CA" sz="2800" dirty="0" smtClean="0"/>
              <a:t>;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Collège communautaire du Nouveau-Brunswick;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AGRO-PAIX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Groupe d’économie solidaire du Québec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Réseaux des cuisines collectives du Québec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Fondation Serge Marcil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CA" sz="2800" dirty="0" smtClean="0"/>
              <a:t>Membre de l’Association québécoise des organismes de coopération internationale.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31800"/>
            <a:ext cx="10972800" cy="1415288"/>
          </a:xfrm>
        </p:spPr>
        <p:txBody>
          <a:bodyPr/>
          <a:lstStyle/>
          <a:p>
            <a:r>
              <a:rPr lang="fr-FR" dirty="0" smtClean="0"/>
              <a:t>Projets réalisés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fr-FR" sz="3600" dirty="0" smtClean="0"/>
              <a:t>242 projets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fr-FR" sz="3600" dirty="0" smtClean="0"/>
              <a:t>6,8 millions $.</a:t>
            </a:r>
            <a:endParaRPr lang="fr-CA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4" descr="AnciensetFutursdeRavine-Trompett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19" y="2861105"/>
            <a:ext cx="3487783" cy="381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space réservé du contenu 4" descr="AutreClasseAlpha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0" y="2705101"/>
            <a:ext cx="3562894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Espace réservé du contenu 4" descr="IMG_2907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3500" y="2007689"/>
            <a:ext cx="4367710" cy="412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28600" y="1219200"/>
            <a:ext cx="308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/>
              <a:t>Soutien à la scolarisation – Pilate</a:t>
            </a:r>
            <a:endParaRPr lang="en-US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3987800" y="431800"/>
            <a:ext cx="406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/>
              <a:t>Foyer Sacré-Cœur, Port-au-Prince</a:t>
            </a:r>
            <a:br>
              <a:rPr lang="fr-CA" sz="2000" dirty="0" smtClean="0"/>
            </a:br>
            <a:r>
              <a:rPr lang="fr-CA" sz="2000" dirty="0" smtClean="0"/>
              <a:t>Une partie du dortoir</a:t>
            </a:r>
            <a:endParaRPr lang="en-US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8636000" y="1016000"/>
            <a:ext cx="318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/>
              <a:t>Alphabétisation – classe de diplômés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Avant 1972 : Section Ville-Marie de l’Association canadienne pour les Nations Unies (AQANU):</a:t>
            </a:r>
          </a:p>
          <a:p>
            <a:pPr lvl="1">
              <a:buFont typeface="Wingdings" pitchFamily="2" charset="2"/>
              <a:buChar char="v"/>
            </a:pPr>
            <a:r>
              <a:rPr lang="fr-FR" sz="2400" dirty="0" smtClean="0"/>
              <a:t>Divergences de point de vue sur les orientations et sur le partage des finances</a:t>
            </a:r>
            <a:r>
              <a:rPr lang="fr-FR" dirty="0" smtClean="0"/>
              <a:t>.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sz="2800" dirty="0" smtClean="0"/>
              <a:t>En 1972</a:t>
            </a:r>
            <a:r>
              <a:rPr lang="fr-FR" dirty="0" smtClean="0"/>
              <a:t>: </a:t>
            </a:r>
          </a:p>
          <a:p>
            <a:pPr lvl="1">
              <a:buFont typeface="Wingdings" pitchFamily="2" charset="2"/>
              <a:buChar char="v"/>
            </a:pPr>
            <a:r>
              <a:rPr lang="fr-FR" sz="2400" dirty="0" smtClean="0"/>
              <a:t>Requête de 3 membres au gouvernement du Québec pour fonder une corporation;</a:t>
            </a:r>
          </a:p>
          <a:p>
            <a:pPr lvl="1">
              <a:buFont typeface="Wingdings" pitchFamily="2" charset="2"/>
              <a:buChar char="v"/>
            </a:pPr>
            <a:r>
              <a:rPr lang="fr-FR" sz="2400" dirty="0" smtClean="0"/>
              <a:t>Obtention des lettres patentes le 19 décembre 1972.</a:t>
            </a:r>
            <a:endParaRPr lang="fr-CA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2004-09-01 14;24;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4710" y="627017"/>
            <a:ext cx="1357290" cy="129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635000"/>
            <a:ext cx="5943601" cy="889000"/>
          </a:xfrm>
        </p:spPr>
        <p:txBody>
          <a:bodyPr>
            <a:normAutofit/>
          </a:bodyPr>
          <a:lstStyle/>
          <a:p>
            <a:pPr algn="ctr"/>
            <a:r>
              <a:rPr lang="fr-CA" sz="2800" dirty="0" smtClean="0"/>
              <a:t>L’école St-Vincent, Pilate</a:t>
            </a:r>
            <a:endParaRPr lang="en-US" sz="2800" dirty="0"/>
          </a:p>
        </p:txBody>
      </p:sp>
      <p:pic>
        <p:nvPicPr>
          <p:cNvPr id="4" name="Espace réservé du contenu 4" descr="IMG_332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7"/>
            <a:ext cx="5969726" cy="51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space réservé du contenu 4" descr="http://www.aqanu.org/wp-content/uploads/Platefom-Kafe2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1" y="1727200"/>
            <a:ext cx="5943600" cy="513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413500" y="558800"/>
            <a:ext cx="5778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Plateforme nationale des producteurs de café d’Haïti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1672046"/>
            <a:ext cx="8946541" cy="457635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800" dirty="0" smtClean="0"/>
              <a:t>Activités passées: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Stages en Haïti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Voyages socio - culturels en Haïti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Sessions aux Nations Unies à New York et en Europe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Activités de sensibilisation (ex. camps et sessions).</a:t>
            </a:r>
            <a:endParaRPr lang="fr-CA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Mandat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CA" dirty="0" smtClean="0"/>
              <a:t>Promouvoir les </a:t>
            </a:r>
            <a:r>
              <a:rPr lang="fr-CA" b="1" dirty="0" smtClean="0">
                <a:solidFill>
                  <a:schemeClr val="accent1"/>
                </a:solidFill>
              </a:rPr>
              <a:t>valeurs</a:t>
            </a:r>
            <a:r>
              <a:rPr lang="fr-CA" dirty="0" smtClean="0"/>
              <a:t> des Nations Unies et les droits humains;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CA" dirty="0" smtClean="0"/>
              <a:t>Réaliser des activités de </a:t>
            </a:r>
            <a:r>
              <a:rPr lang="fr-CA" b="1" dirty="0" smtClean="0">
                <a:solidFill>
                  <a:schemeClr val="accent1"/>
                </a:solidFill>
              </a:rPr>
              <a:t>sensibilisation, d’information et de plaidoyer </a:t>
            </a:r>
            <a:r>
              <a:rPr lang="fr-CA" dirty="0" smtClean="0"/>
              <a:t>en faveur du développement international durable;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CA" dirty="0" smtClean="0"/>
              <a:t>Appuyer la réalisation de </a:t>
            </a:r>
            <a:r>
              <a:rPr lang="fr-CA" b="1" dirty="0" smtClean="0">
                <a:solidFill>
                  <a:schemeClr val="accent1"/>
                </a:solidFill>
              </a:rPr>
              <a:t>projets </a:t>
            </a:r>
            <a:r>
              <a:rPr lang="fr-CA" dirty="0" smtClean="0"/>
              <a:t>de développement durable et d’activités de soutien en Haïti;</a:t>
            </a:r>
          </a:p>
          <a:p>
            <a:pPr lvl="0">
              <a:buNone/>
            </a:pPr>
            <a:endParaRPr lang="fr-CA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58800"/>
            <a:ext cx="10972800" cy="952500"/>
          </a:xfrm>
        </p:spPr>
        <p:txBody>
          <a:bodyPr>
            <a:normAutofit/>
          </a:bodyPr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587500"/>
            <a:ext cx="11353800" cy="4762500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CA" sz="2200" b="1" dirty="0" smtClean="0">
                <a:solidFill>
                  <a:schemeClr val="accent1"/>
                </a:solidFill>
              </a:rPr>
              <a:t>Conscientiser</a:t>
            </a:r>
            <a:r>
              <a:rPr lang="fr-CA" sz="2200" dirty="0" smtClean="0"/>
              <a:t> le public en faveur d’une plus grande justice sociale: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fr-CA" sz="2200" dirty="0" smtClean="0"/>
              <a:t>en partageant ses richesses et ses connaissances de façon équitable et réciproque 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fr-CA" sz="2200" dirty="0" smtClean="0"/>
              <a:t>en s’engageant dans le soutien au développement durable en Haïti.</a:t>
            </a:r>
            <a:endParaRPr lang="en-US" sz="2200" dirty="0" smtClean="0"/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fr-CA" sz="2200" b="1" dirty="0" smtClean="0">
                <a:solidFill>
                  <a:schemeClr val="accent1"/>
                </a:solidFill>
              </a:rPr>
              <a:t>Contribuer </a:t>
            </a:r>
            <a:r>
              <a:rPr lang="fr-CA" sz="2200" dirty="0" smtClean="0"/>
              <a:t>au </a:t>
            </a:r>
            <a:r>
              <a:rPr lang="fr-CA" sz="2200" b="1" dirty="0" smtClean="0">
                <a:solidFill>
                  <a:schemeClr val="accent1"/>
                </a:solidFill>
              </a:rPr>
              <a:t>développement</a:t>
            </a:r>
            <a:r>
              <a:rPr lang="fr-CA" sz="2200" dirty="0" smtClean="0"/>
              <a:t> et au </a:t>
            </a:r>
            <a:r>
              <a:rPr lang="fr-CA" sz="2200" b="1" dirty="0" smtClean="0">
                <a:solidFill>
                  <a:schemeClr val="accent1"/>
                </a:solidFill>
              </a:rPr>
              <a:t>renforcement </a:t>
            </a:r>
            <a:r>
              <a:rPr lang="fr-CA" sz="2200" dirty="0" smtClean="0"/>
              <a:t>des capacités des organisations et des groupes communautaires haïtiens afin 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v"/>
            </a:pPr>
            <a:r>
              <a:rPr lang="fr-CA" sz="2200" dirty="0" smtClean="0"/>
              <a:t>qu’ils améliorent les </a:t>
            </a:r>
            <a:r>
              <a:rPr lang="fr-CA" sz="2200" dirty="0" smtClean="0">
                <a:solidFill>
                  <a:schemeClr val="accent1"/>
                </a:solidFill>
              </a:rPr>
              <a:t>conditions de vie </a:t>
            </a:r>
            <a:r>
              <a:rPr lang="fr-CA" sz="2200" dirty="0" smtClean="0"/>
              <a:t>de leur communauté;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v"/>
            </a:pPr>
            <a:r>
              <a:rPr lang="fr-CA" sz="2200" dirty="0" smtClean="0"/>
              <a:t>qu’ils développent </a:t>
            </a:r>
            <a:r>
              <a:rPr lang="fr-CA" sz="2200" dirty="0" smtClean="0">
                <a:solidFill>
                  <a:schemeClr val="accent1"/>
                </a:solidFill>
              </a:rPr>
              <a:t>l’entraide et la solidarité </a:t>
            </a:r>
            <a:r>
              <a:rPr lang="fr-CA" sz="2200" dirty="0" smtClean="0"/>
              <a:t>entre eux et entre les différents groupes socio-économiques;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v"/>
            </a:pPr>
            <a:r>
              <a:rPr lang="fr-CA" sz="2200" dirty="0" smtClean="0"/>
              <a:t>qu’ils participent à la </a:t>
            </a:r>
            <a:r>
              <a:rPr lang="fr-CA" sz="2200" dirty="0" smtClean="0">
                <a:solidFill>
                  <a:schemeClr val="accent1"/>
                </a:solidFill>
              </a:rPr>
              <a:t>bonne gouvernance </a:t>
            </a:r>
            <a:r>
              <a:rPr lang="fr-CA" sz="2200" dirty="0" smtClean="0"/>
              <a:t>démocratique et au développement de la société civile.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91886"/>
            <a:ext cx="10972800" cy="927463"/>
          </a:xfrm>
        </p:spPr>
        <p:txBody>
          <a:bodyPr/>
          <a:lstStyle/>
          <a:p>
            <a:r>
              <a:rPr lang="en-US" dirty="0" smtClean="0"/>
              <a:t>Vision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5760" y="1476103"/>
            <a:ext cx="11495314" cy="521208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fr-CA" sz="3200" b="1" dirty="0" smtClean="0"/>
              <a:t>1. À l’égard de la communauté internationale 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fr-CA" sz="2800" dirty="0" smtClean="0"/>
              <a:t>Le maintien de la </a:t>
            </a:r>
            <a:r>
              <a:rPr lang="fr-CA" sz="2800" dirty="0" smtClean="0">
                <a:solidFill>
                  <a:schemeClr val="accent1"/>
                </a:solidFill>
              </a:rPr>
              <a:t>paix</a:t>
            </a:r>
            <a:r>
              <a:rPr lang="fr-CA" sz="2800" dirty="0" smtClean="0"/>
              <a:t> et de la </a:t>
            </a:r>
            <a:r>
              <a:rPr lang="fr-CA" sz="2800" dirty="0" smtClean="0">
                <a:solidFill>
                  <a:schemeClr val="accent1"/>
                </a:solidFill>
              </a:rPr>
              <a:t>sécurité</a:t>
            </a:r>
            <a:r>
              <a:rPr lang="fr-CA" sz="2800" dirty="0" smtClean="0"/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fr-CA" sz="2800" dirty="0" smtClean="0"/>
              <a:t>Respect des </a:t>
            </a:r>
            <a:r>
              <a:rPr lang="fr-CA" sz="2800" dirty="0" smtClean="0">
                <a:solidFill>
                  <a:schemeClr val="accent1"/>
                </a:solidFill>
              </a:rPr>
              <a:t>droits et libertés</a:t>
            </a:r>
            <a:r>
              <a:rPr lang="fr-CA" sz="2800" dirty="0" smtClean="0"/>
              <a:t>; l’</a:t>
            </a:r>
            <a:r>
              <a:rPr lang="fr-CA" sz="2800" dirty="0" smtClean="0">
                <a:solidFill>
                  <a:schemeClr val="accent1"/>
                </a:solidFill>
              </a:rPr>
              <a:t>autodétermination</a:t>
            </a:r>
            <a:r>
              <a:rPr lang="fr-CA" sz="2800" dirty="0" smtClean="0"/>
              <a:t> des peuples;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fr-CA" sz="2800" dirty="0" smtClean="0"/>
              <a:t>La </a:t>
            </a:r>
            <a:r>
              <a:rPr lang="fr-CA" sz="2800" dirty="0" smtClean="0">
                <a:solidFill>
                  <a:schemeClr val="accent1"/>
                </a:solidFill>
              </a:rPr>
              <a:t>coopération</a:t>
            </a:r>
            <a:r>
              <a:rPr lang="fr-CA" sz="2800" dirty="0" smtClean="0"/>
              <a:t> dans la résolution des problèmes.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fr-CA" sz="3200" b="1" dirty="0" smtClean="0"/>
              <a:t>2. À l’égard d’Haïti 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A" sz="2800" dirty="0" smtClean="0"/>
              <a:t>Contribution à la reconstruction et au développement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A" sz="2800" dirty="0" smtClean="0"/>
              <a:t>Les partenaires haïtiens comme </a:t>
            </a:r>
            <a:r>
              <a:rPr lang="fr-CA" sz="2800" dirty="0" smtClean="0">
                <a:solidFill>
                  <a:schemeClr val="accent1"/>
                </a:solidFill>
              </a:rPr>
              <a:t>acteurs autonomes </a:t>
            </a:r>
            <a:r>
              <a:rPr lang="fr-CA" sz="2800" dirty="0" smtClean="0"/>
              <a:t>et des modèles de développement</a:t>
            </a:r>
          </a:p>
          <a:p>
            <a:endParaRPr lang="en-US" sz="1600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CA" sz="3200" b="1" dirty="0" smtClean="0"/>
              <a:t>3. À l’égard de l’AQANU :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CA" sz="2800" dirty="0" smtClean="0"/>
              <a:t>De nombreux </a:t>
            </a:r>
            <a:r>
              <a:rPr lang="fr-CA" sz="2800" dirty="0" smtClean="0">
                <a:solidFill>
                  <a:schemeClr val="accent1"/>
                </a:solidFill>
              </a:rPr>
              <a:t>bénévoles </a:t>
            </a:r>
            <a:r>
              <a:rPr lang="fr-CA" sz="2800" dirty="0" smtClean="0"/>
              <a:t>dédiés, une organisation et un </a:t>
            </a:r>
            <a:r>
              <a:rPr lang="fr-CA" sz="2800" dirty="0" smtClean="0">
                <a:solidFill>
                  <a:schemeClr val="accent1"/>
                </a:solidFill>
              </a:rPr>
              <a:t>fonctionnement simple</a:t>
            </a:r>
            <a:r>
              <a:rPr lang="fr-CA" sz="2800" dirty="0" smtClean="0"/>
              <a:t> et efficace;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CA" sz="2800" dirty="0" smtClean="0"/>
              <a:t>Des sources de </a:t>
            </a:r>
            <a:r>
              <a:rPr lang="fr-CA" sz="2800" dirty="0" smtClean="0">
                <a:solidFill>
                  <a:schemeClr val="accent1"/>
                </a:solidFill>
              </a:rPr>
              <a:t>financement </a:t>
            </a:r>
            <a:r>
              <a:rPr lang="fr-CA" sz="2800" dirty="0" smtClean="0"/>
              <a:t>et un public informé par les </a:t>
            </a:r>
            <a:r>
              <a:rPr lang="fr-CA" sz="2800" dirty="0" smtClean="0">
                <a:solidFill>
                  <a:schemeClr val="accent1"/>
                </a:solidFill>
              </a:rPr>
              <a:t>outils de communication</a:t>
            </a:r>
            <a:r>
              <a:rPr lang="fr-CA" sz="28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fr-CA" sz="2800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fr-CA" sz="2800" dirty="0" smtClean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08812"/>
          </a:xfrm>
        </p:spPr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89100"/>
            <a:ext cx="109728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3200" b="1" dirty="0" smtClean="0"/>
              <a:t>Concernant l’action en Haïti:</a:t>
            </a:r>
          </a:p>
          <a:p>
            <a:pPr>
              <a:buFontTx/>
              <a:buChar char="-"/>
            </a:pPr>
            <a:r>
              <a:rPr lang="fr-FR" sz="2800" dirty="0" smtClean="0"/>
              <a:t>Approche de </a:t>
            </a:r>
            <a:r>
              <a:rPr lang="fr-FR" sz="2800" dirty="0" smtClean="0">
                <a:solidFill>
                  <a:schemeClr val="accent1"/>
                </a:solidFill>
              </a:rPr>
              <a:t>développement local</a:t>
            </a:r>
            <a:endParaRPr lang="fr-FR" sz="2800" dirty="0" smtClean="0"/>
          </a:p>
          <a:p>
            <a:pPr>
              <a:buFontTx/>
              <a:buChar char="-"/>
            </a:pPr>
            <a:r>
              <a:rPr lang="fr-CA" sz="2800" dirty="0" smtClean="0">
                <a:solidFill>
                  <a:schemeClr val="accent1"/>
                </a:solidFill>
              </a:rPr>
              <a:t>Renforcer les capacités </a:t>
            </a:r>
            <a:r>
              <a:rPr lang="fr-CA" sz="2800" dirty="0" smtClean="0"/>
              <a:t>des partenaires haïtiens afin qu’ils deviennent des vecteurs de développement;</a:t>
            </a:r>
          </a:p>
          <a:p>
            <a:pPr>
              <a:buFontTx/>
              <a:buChar char="-"/>
            </a:pPr>
            <a:r>
              <a:rPr lang="fr-CA" sz="2800" dirty="0" smtClean="0">
                <a:solidFill>
                  <a:schemeClr val="accent1"/>
                </a:solidFill>
              </a:rPr>
              <a:t>Plaidoyer </a:t>
            </a:r>
            <a:r>
              <a:rPr lang="fr-CA" sz="2800" dirty="0" smtClean="0"/>
              <a:t>à l’égard des politiques et des décisions en faveur du développement local;</a:t>
            </a:r>
          </a:p>
          <a:p>
            <a:pPr>
              <a:buFontTx/>
              <a:buChar char="-"/>
            </a:pPr>
            <a:r>
              <a:rPr lang="fr-CA" sz="2800" dirty="0" smtClean="0">
                <a:solidFill>
                  <a:schemeClr val="accent1"/>
                </a:solidFill>
              </a:rPr>
              <a:t>Partenariats </a:t>
            </a:r>
            <a:r>
              <a:rPr lang="fr-CA" sz="2800" dirty="0" smtClean="0"/>
              <a:t>concertés avec les organisations qui œuvrent dans les mêmes régions;</a:t>
            </a:r>
          </a:p>
          <a:p>
            <a:pPr>
              <a:buFontTx/>
              <a:buChar char="-"/>
            </a:pPr>
            <a:r>
              <a:rPr lang="fr-CA" sz="2800" dirty="0" smtClean="0"/>
              <a:t>Participer à la</a:t>
            </a:r>
            <a:r>
              <a:rPr lang="fr-CA" sz="2800" dirty="0" smtClean="0">
                <a:solidFill>
                  <a:schemeClr val="accent1"/>
                </a:solidFill>
              </a:rPr>
              <a:t> reconstruction </a:t>
            </a:r>
            <a:r>
              <a:rPr lang="fr-CA" sz="2800" dirty="0" smtClean="0"/>
              <a:t>de bâtiments communautaires;</a:t>
            </a:r>
          </a:p>
          <a:p>
            <a:pPr>
              <a:buFontTx/>
              <a:buChar char="-"/>
            </a:pPr>
            <a:r>
              <a:rPr lang="fr-CA" sz="2800" dirty="0" smtClean="0">
                <a:solidFill>
                  <a:schemeClr val="accent1"/>
                </a:solidFill>
              </a:rPr>
              <a:t>S’inscrire dans le plan global </a:t>
            </a:r>
            <a:r>
              <a:rPr lang="fr-CA" sz="2800" dirty="0" smtClean="0"/>
              <a:t>de l’État haïtien et travailler avec les autorités locales en respectant les lois et les règles du pays.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48640"/>
            <a:ext cx="10972800" cy="1084217"/>
          </a:xfrm>
        </p:spPr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52120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3200" b="1" dirty="0" smtClean="0"/>
              <a:t>Concernant le fonctionnement de l’AQANU</a:t>
            </a:r>
            <a:r>
              <a:rPr lang="fr-FR" dirty="0" smtClean="0"/>
              <a:t>:</a:t>
            </a:r>
          </a:p>
          <a:p>
            <a:pPr>
              <a:spcBef>
                <a:spcPts val="0"/>
              </a:spcBef>
            </a:pPr>
            <a:r>
              <a:rPr lang="fr-CA" sz="2800" dirty="0" smtClean="0"/>
              <a:t>Structure favorisant une </a:t>
            </a:r>
            <a:r>
              <a:rPr lang="fr-CA" sz="2800" dirty="0" smtClean="0">
                <a:solidFill>
                  <a:schemeClr val="accent1"/>
                </a:solidFill>
              </a:rPr>
              <a:t>gestion participative </a:t>
            </a:r>
            <a:r>
              <a:rPr lang="fr-CA" sz="2800" dirty="0" smtClean="0"/>
              <a:t>permettant  un travail coordonné et harmonieux afin d’assurer la </a:t>
            </a:r>
            <a:r>
              <a:rPr lang="fr-CA" sz="2800" dirty="0" smtClean="0">
                <a:solidFill>
                  <a:schemeClr val="accent1"/>
                </a:solidFill>
              </a:rPr>
              <a:t>relève</a:t>
            </a:r>
            <a:r>
              <a:rPr lang="fr-CA" sz="28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fr-CA" sz="2800" dirty="0" smtClean="0">
                <a:solidFill>
                  <a:schemeClr val="accent1"/>
                </a:solidFill>
              </a:rPr>
              <a:t>Fidéliser les donateurs</a:t>
            </a:r>
            <a:r>
              <a:rPr lang="fr-CA" sz="28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fr-CA" sz="2800" dirty="0" smtClean="0"/>
              <a:t>Impliquer davantage la </a:t>
            </a:r>
            <a:r>
              <a:rPr lang="fr-CA" sz="2800" dirty="0" smtClean="0">
                <a:solidFill>
                  <a:schemeClr val="accent1"/>
                </a:solidFill>
              </a:rPr>
              <a:t>diaspora</a:t>
            </a:r>
            <a:r>
              <a:rPr lang="fr-CA" sz="2800" dirty="0" smtClean="0"/>
              <a:t> haïtienne à l’intérieur de l’AQANU et en Haïti;</a:t>
            </a:r>
          </a:p>
          <a:p>
            <a:pPr>
              <a:spcBef>
                <a:spcPts val="0"/>
              </a:spcBef>
            </a:pPr>
            <a:r>
              <a:rPr lang="fr-CA" sz="2800" dirty="0" smtClean="0"/>
              <a:t>Diversifier les stratégies de </a:t>
            </a:r>
            <a:r>
              <a:rPr lang="fr-CA" sz="2800" dirty="0" smtClean="0">
                <a:solidFill>
                  <a:schemeClr val="accent1"/>
                </a:solidFill>
              </a:rPr>
              <a:t>financement.</a:t>
            </a:r>
          </a:p>
          <a:p>
            <a:pPr>
              <a:spcBef>
                <a:spcPts val="0"/>
              </a:spcBef>
              <a:buNone/>
            </a:pPr>
            <a:endParaRPr lang="fr-CA" sz="2800" dirty="0" smtClean="0"/>
          </a:p>
          <a:p>
            <a:pPr>
              <a:buNone/>
            </a:pPr>
            <a:r>
              <a:rPr lang="fr-FR" sz="3200" b="1" dirty="0" smtClean="0"/>
              <a:t>Concernant la sensibilisation du public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CA" sz="2800" dirty="0" smtClean="0"/>
              <a:t>Développer des activités de sensibilisation du public au Canada et d’autres types de stages en Haïti.</a:t>
            </a:r>
          </a:p>
          <a:p>
            <a:pPr>
              <a:buNone/>
            </a:pPr>
            <a:endParaRPr lang="fr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227909"/>
          </a:xfrm>
        </p:spPr>
        <p:txBody>
          <a:bodyPr/>
          <a:lstStyle/>
          <a:p>
            <a:r>
              <a:rPr lang="fr-FR" dirty="0" smtClean="0"/>
              <a:t>Principes de fonctionnement de l’AQANU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Bénévolat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Fonctionnement démocratique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Travail en comité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Efficacité et efficience (limiter temps et coûts)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Fonctions réparties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Bénévoles jumelés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Organisation apprenante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 smtClean="0"/>
              <a:t>Français langue officielle.</a:t>
            </a:r>
            <a:endParaRPr lang="fr-CA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769</Words>
  <Application>Microsoft Office PowerPoint</Application>
  <PresentationFormat>Personnalisé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Débit</vt:lpstr>
      <vt:lpstr>Association québécoise pour l’avancement des Nations Unies</vt:lpstr>
      <vt:lpstr>Historique</vt:lpstr>
      <vt:lpstr>Historique</vt:lpstr>
      <vt:lpstr>Mandat</vt:lpstr>
      <vt:lpstr>Mission</vt:lpstr>
      <vt:lpstr>Vision </vt:lpstr>
      <vt:lpstr>Orientation</vt:lpstr>
      <vt:lpstr>Orientation</vt:lpstr>
      <vt:lpstr>Principes de fonctionnement de l’AQANU</vt:lpstr>
      <vt:lpstr>Organigramme</vt:lpstr>
      <vt:lpstr>Assemblée générale</vt:lpstr>
      <vt:lpstr>Conseil d’administration</vt:lpstr>
      <vt:lpstr>Comités régionaux</vt:lpstr>
      <vt:lpstr>Responsabilités du membre</vt:lpstr>
      <vt:lpstr>Activités de cueillette de fonds</vt:lpstr>
      <vt:lpstr>Lieux et partenaires des projets par comité régional</vt:lpstr>
      <vt:lpstr>Partenaires au Canada</vt:lpstr>
      <vt:lpstr>Projets réalisés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Cassandre</dc:creator>
  <cp:lastModifiedBy>Grégoire</cp:lastModifiedBy>
  <cp:revision>8</cp:revision>
  <dcterms:created xsi:type="dcterms:W3CDTF">2014-09-12T17:24:29Z</dcterms:created>
  <dcterms:modified xsi:type="dcterms:W3CDTF">2019-09-30T21:00:42Z</dcterms:modified>
</cp:coreProperties>
</file>